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6858000" cx="12192000"/>
  <p:notesSz cx="6858000" cy="9144000"/>
  <p:embeddedFontLst>
    <p:embeddedFont>
      <p:font typeface="Roboto"/>
      <p:regular r:id="rId23"/>
      <p:bold r:id="rId24"/>
      <p:italic r:id="rId25"/>
      <p:boldItalic r:id="rId26"/>
    </p:embeddedFont>
    <p:embeddedFont>
      <p:font typeface="Tahoma"/>
      <p:regular r:id="rId27"/>
      <p:bold r:id="rId28"/>
    </p:embeddedFont>
    <p:embeddedFont>
      <p:font typeface="Quattrocento Sans"/>
      <p:regular r:id="rId29"/>
      <p:bold r:id="rId30"/>
      <p:italic r:id="rId31"/>
      <p:boldItalic r:id="rId32"/>
    </p:embeddedFont>
    <p:embeddedFont>
      <p:font typeface="Helvetica Neue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7" roundtripDataSignature="AMtx7mhl0exNTzZT1fDzfSRIM6dn2W9FQ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A5DECCE-F328-435B-8766-B2F017236734}">
  <a:tblStyle styleId="{5A5DECCE-F328-435B-8766-B2F017236734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fill>
          <a:solidFill>
            <a:srgbClr val="FF9700">
              <a:alpha val="20000"/>
            </a:srgbClr>
          </a:solidFill>
        </a:fill>
      </a:tcStyle>
    </a:band1H>
    <a:band2H>
      <a:tcTxStyle/>
    </a:band2H>
    <a:band1V>
      <a:tcTxStyle/>
      <a:tcStyle>
        <a:fill>
          <a:solidFill>
            <a:srgbClr val="FF9700">
              <a:alpha val="20000"/>
            </a:srgbClr>
          </a:solidFill>
        </a:fill>
      </a:tcStyle>
    </a:band1V>
    <a:band2V>
      <a:tcTxStyle/>
    </a:band2V>
    <a:lastCol>
      <a:tcTxStyle b="on" i="off"/>
    </a:lastCol>
    <a:firstCol>
      <a:tcTxStyle b="on" i="off"/>
    </a:firstCol>
    <a:lastRow>
      <a:tcTxStyle b="on" i="off"/>
      <a:tcStyle>
        <a:tcBdr>
          <a:top>
            <a:ln cap="flat" cmpd="sng" w="508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rgbClr val="FFFFFF">
              <a:alpha val="0"/>
            </a:srgbClr>
          </a:solidFill>
        </a:fill>
      </a:tcStyle>
    </a:lastRow>
    <a:seCell>
      <a:tcTxStyle/>
    </a:seCell>
    <a:swCell>
      <a:tcTxStyle/>
    </a:swCell>
    <a:firstRow>
      <a:tcTxStyle b="on" i="off"/>
      <a:tcStyle>
        <a:tcBdr>
          <a:bottom>
            <a:ln cap="flat" cmpd="sng" w="25400">
              <a:solidFill>
                <a:srgbClr val="FF9700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rgbClr val="FFFFFF">
              <a:alpha val="0"/>
            </a:srgbClr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bold.fntdata"/><Relationship Id="rId23" Type="http://schemas.openxmlformats.org/officeDocument/2006/relationships/font" Target="fonts/Roboto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Italic.fntdata"/><Relationship Id="rId25" Type="http://schemas.openxmlformats.org/officeDocument/2006/relationships/font" Target="fonts/Roboto-italic.fntdata"/><Relationship Id="rId28" Type="http://schemas.openxmlformats.org/officeDocument/2006/relationships/font" Target="fonts/Tahoma-bold.fntdata"/><Relationship Id="rId27" Type="http://schemas.openxmlformats.org/officeDocument/2006/relationships/font" Target="fonts/Tahoma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attrocentoSan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italic.fntdata"/><Relationship Id="rId30" Type="http://schemas.openxmlformats.org/officeDocument/2006/relationships/font" Target="fonts/QuattrocentoSans-bold.fntdata"/><Relationship Id="rId11" Type="http://schemas.openxmlformats.org/officeDocument/2006/relationships/slide" Target="slides/slide6.xml"/><Relationship Id="rId33" Type="http://schemas.openxmlformats.org/officeDocument/2006/relationships/font" Target="fonts/HelveticaNeue-regular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bold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bold.fntdata"/><Relationship Id="rId15" Type="http://schemas.openxmlformats.org/officeDocument/2006/relationships/slide" Target="slides/slide10.xml"/><Relationship Id="rId37" Type="http://customschemas.google.com/relationships/presentationmetadata" Target="metadata"/><Relationship Id="rId14" Type="http://schemas.openxmlformats.org/officeDocument/2006/relationships/slide" Target="slides/slide9.xml"/><Relationship Id="rId36" Type="http://schemas.openxmlformats.org/officeDocument/2006/relationships/font" Target="fonts/HelveticaNeue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7492ef4dbf_0_3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7492ef4dbf_0_3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7492ef4dbf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37492ef4dbf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4" name="Google Shape;134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5" name="Google Shape;135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4" name="Google Shape;144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5" name="Google Shape;145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1" name="Google Shape;161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0" name="Google Shape;170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6" name="Google Shape;176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6" name="Google Shape;186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37492ef4dbf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37492ef4dbf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492ef4dbf_0_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37492ef4dbf_0_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7492ef4dbf_0_2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7492ef4dbf_0_2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jpg"/><Relationship Id="rId4" Type="http://schemas.openxmlformats.org/officeDocument/2006/relationships/image" Target="../media/image14.jpg"/><Relationship Id="rId5" Type="http://schemas.openxmlformats.org/officeDocument/2006/relationships/image" Target="../media/image1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2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DOM cơ bản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2</a:t>
            </a: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Làm việc với DOM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7492ef4dbf_0_38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Traversing t</a:t>
            </a:r>
            <a:r>
              <a:rPr lang="en-US"/>
              <a:t>h</a:t>
            </a:r>
            <a:r>
              <a:rPr lang="en-US"/>
              <a:t>e DOM</a:t>
            </a:r>
            <a:endParaRPr/>
          </a:p>
        </p:txBody>
      </p:sp>
      <p:pic>
        <p:nvPicPr>
          <p:cNvPr id="122" name="Google Shape;122;g37492ef4dbf_0_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2688" y="1215374"/>
            <a:ext cx="10246624" cy="54002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492ef4dbf_0_9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51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37492ef4dbf_0_9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29" name="Google Shape;129;g37492ef4dbf_0_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37492ef4dbf_0_9"/>
          <p:cNvSpPr txBox="1"/>
          <p:nvPr/>
        </p:nvSpPr>
        <p:spPr>
          <a:xfrm>
            <a:off x="489525" y="1574050"/>
            <a:ext cx="84108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-406400" lvl="0" marL="457200" rtl="0" algn="just">
              <a:spcBef>
                <a:spcPts val="56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Liệt kê ít nhất 3 cách khác nhau để chọn lần lượt các task trong To-do list.</a:t>
            </a:r>
            <a:endParaRPr b="1"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131" name="Google Shape;131;g37492ef4dbf_0_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14488" y="3721188"/>
            <a:ext cx="5133975" cy="2619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37" name="Google Shape;137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9" name="Google Shape;139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40" name="Google Shape;140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1" name="Google Shape;141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7" name="Google Shape;147;p15"/>
          <p:cNvGrpSpPr/>
          <p:nvPr/>
        </p:nvGrpSpPr>
        <p:grpSpPr>
          <a:xfrm>
            <a:off x="6384686" y="967048"/>
            <a:ext cx="5181681" cy="5791390"/>
            <a:chOff x="2057400" y="1367692"/>
            <a:chExt cx="4713619" cy="5461000"/>
          </a:xfrm>
        </p:grpSpPr>
        <p:pic>
          <p:nvPicPr>
            <p:cNvPr descr="C:\Users\powerpoint.vn\Downloads\gd_d469b81f6980.jpg" id="148" name="Google Shape;148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9" name="Google Shape;149;p15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2" name="Google Shape;152;p15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3" name="Google Shape;153;p1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54" name="Google Shape;154;p15"/>
          <p:cNvSpPr txBox="1"/>
          <p:nvPr>
            <p:ph idx="4294967295" type="body"/>
          </p:nvPr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5" name="Google Shape;155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6" name="Google Shape;156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57" name="Google Shape;157;p15"/>
            <p:cNvPicPr preferRelativeResize="0"/>
            <p:nvPr/>
          </p:nvPicPr>
          <p:blipFill rotWithShape="1">
            <a:blip r:embed="rId5">
              <a:alphaModFix/>
            </a:blip>
            <a:srcRect b="0" l="0" r="-6571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8" name="Google Shape;158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4" name="Google Shape;164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66" name="Google Shape;166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2.2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2.2</a:t>
            </a:r>
            <a:endParaRPr/>
          </a:p>
        </p:txBody>
      </p:sp>
      <p:sp>
        <p:nvSpPr>
          <p:cNvPr id="173" name="Google Shape;173;p17"/>
          <p:cNvSpPr txBox="1"/>
          <p:nvPr>
            <p:ph idx="4294967295" type="body"/>
          </p:nvPr>
        </p:nvSpPr>
        <p:spPr>
          <a:xfrm>
            <a:off x="1271425" y="1557029"/>
            <a:ext cx="8611800" cy="447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Styling DOM Elements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Adding Elements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Inserting DOM Element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Cloning DOM Nodes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Live Node Lists vs Static Node Lists</a:t>
            </a:r>
            <a:endParaRPr/>
          </a:p>
          <a:p>
            <a:pPr indent="-3810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Removing Elements</a:t>
            </a:r>
            <a:endParaRPr/>
          </a:p>
        </p:txBody>
      </p: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"/>
          <p:cNvSpPr/>
          <p:nvPr/>
        </p:nvSpPr>
        <p:spPr>
          <a:xfrm>
            <a:off x="3962400" y="1066800"/>
            <a:ext cx="75054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1" name="Google Shape;181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2" name="Google Shape;182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Google Shape;183;p18"/>
          <p:cNvSpPr txBox="1"/>
          <p:nvPr>
            <p:ph idx="1" type="body"/>
          </p:nvPr>
        </p:nvSpPr>
        <p:spPr>
          <a:xfrm>
            <a:off x="5021600" y="1676400"/>
            <a:ext cx="62475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Query Element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Nodes &amp; Elements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Attributes &amp; Properties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Cây Quan Hệ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Traversing the DOM</a:t>
            </a:r>
            <a:endParaRPr b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189" name="Google Shape;189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2.1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1.2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2.2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16349" y="31060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2.1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52800" y="2411100"/>
            <a:ext cx="88626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Query Element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Nodes &amp; Elements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Attributes &amp; Properties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Cây Quan Hệ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Traversing the DOM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Query Element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84" name="Google Shape;84;p6"/>
          <p:cNvGraphicFramePr/>
          <p:nvPr/>
        </p:nvGraphicFramePr>
        <p:xfrm>
          <a:off x="406425" y="11125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{5A5DECCE-F328-435B-8766-B2F017236734}</a:tableStyleId>
              </a:tblPr>
              <a:tblGrid>
                <a:gridCol w="1859950"/>
                <a:gridCol w="4721950"/>
                <a:gridCol w="4721950"/>
              </a:tblGrid>
              <a:tr h="10894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querySelector(),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getElementById()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querySelectorAll(),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getElementsByTagName(),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getElementsByClassName(),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</a:tr>
              <a:tr h="76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kết quả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Phần tử đầu tiên khớp selector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Tất cả phần tử khớp selector (NodeList)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76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Kiểu dữ liệu kết quả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 hoặc null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NodeList (giống Array)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76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Sử dụng khi nào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chỉ cần thao tác với 1 phần tử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cần duyệt qua nhiều phần tử cùng loại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76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thể dùng vòng lặp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Không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7625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Nếu không tìm thấy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null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NodeList rỗng (không có phần tử nào)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17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Ví dụ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document.querySelector('.btn')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document.querySelectorAll('.btn')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50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sp>
        <p:nvSpPr>
          <p:cNvPr id="91" name="Google Shape;91;p11"/>
          <p:cNvSpPr txBox="1"/>
          <p:nvPr/>
        </p:nvSpPr>
        <p:spPr>
          <a:xfrm>
            <a:off x="546350" y="2189750"/>
            <a:ext cx="9927000" cy="10404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rtl="0" algn="just">
              <a:spcBef>
                <a:spcPts val="56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Sử dụng Developer Tool có sẵn trên trình duyệt và thực hành query các element trên một trang web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2" name="Google Shape;92;p11"/>
          <p:cNvPicPr preferRelativeResize="0"/>
          <p:nvPr/>
        </p:nvPicPr>
        <p:blipFill rotWithShape="1">
          <a:blip r:embed="rId3">
            <a:alphaModFix/>
          </a:blip>
          <a:srcRect b="0" l="0" r="-1091" t="41523"/>
          <a:stretch/>
        </p:blipFill>
        <p:spPr>
          <a:xfrm>
            <a:off x="1050300" y="3798400"/>
            <a:ext cx="9926998" cy="245299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7492ef4dbf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Nodes &amp; Elements</a:t>
            </a:r>
            <a:endParaRPr/>
          </a:p>
        </p:txBody>
      </p:sp>
      <p:graphicFrame>
        <p:nvGraphicFramePr>
          <p:cNvPr id="98" name="Google Shape;98;g37492ef4dbf_0_0"/>
          <p:cNvGraphicFramePr/>
          <p:nvPr/>
        </p:nvGraphicFramePr>
        <p:xfrm>
          <a:off x="157875" y="1135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{5A5DECCE-F328-435B-8766-B2F017236734}</a:tableStyleId>
              </a:tblPr>
              <a:tblGrid>
                <a:gridCol w="1954150"/>
                <a:gridCol w="4426650"/>
                <a:gridCol w="5495450"/>
              </a:tblGrid>
              <a:tr h="8207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Node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Element</a:t>
                      </a:r>
                      <a:endParaRPr b="1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</a:tr>
              <a:tr h="63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Định nghĩa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Là đối tượng cơ sở trong cây DOM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Là loại Node đặc biệt đại diện cho thẻ HTML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3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Bao gồm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Comment, Text, Document, Element, v.v.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Chỉ đại diện cho các tag HTML (như &lt;div&gt;, &lt;p&gt;)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780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nodeType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nhiều giá trị (1: Element, 3: Text, 8: Comment...)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Luôn có nodeType === 1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3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Interface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Node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Kế thừa Node, dùng thêm interface Element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3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Sử dụng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Làm việc với mọi loại nút trong DOM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chỉ cần thao tác với các thẻ HTML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317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Ví dụ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document.childNodes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document.getElementsByTagName('div')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99" name="Google Shape;99;g37492ef4dbf_0_0"/>
          <p:cNvSpPr txBox="1"/>
          <p:nvPr/>
        </p:nvSpPr>
        <p:spPr>
          <a:xfrm>
            <a:off x="157950" y="6161900"/>
            <a:ext cx="118761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Mọi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Element</a:t>
            </a:r>
            <a:r>
              <a:rPr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đều là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Node</a:t>
            </a:r>
            <a:r>
              <a:rPr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, nhưng không phải mọi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Node</a:t>
            </a:r>
            <a:r>
              <a:rPr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 đều là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Element</a:t>
            </a:r>
            <a:r>
              <a:rPr i="0" lang="en-US" sz="2400" u="none" cap="none" strike="noStrike">
                <a:solidFill>
                  <a:srgbClr val="000000"/>
                </a:solidFill>
                <a:latin typeface="Tahoma"/>
                <a:ea typeface="Tahoma"/>
                <a:cs typeface="Tahoma"/>
                <a:sym typeface="Tahoma"/>
              </a:rPr>
              <a:t>.</a:t>
            </a:r>
            <a:endParaRPr i="0" sz="2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7492ef4dbf_0_17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Attributes &amp; Properties</a:t>
            </a:r>
            <a:endParaRPr/>
          </a:p>
        </p:txBody>
      </p:sp>
      <p:graphicFrame>
        <p:nvGraphicFramePr>
          <p:cNvPr id="105" name="Google Shape;105;g37492ef4dbf_0_17"/>
          <p:cNvGraphicFramePr/>
          <p:nvPr/>
        </p:nvGraphicFramePr>
        <p:xfrm>
          <a:off x="179250" y="113546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{5A5DECCE-F328-435B-8766-B2F017236734}</a:tableStyleId>
              </a:tblPr>
              <a:tblGrid>
                <a:gridCol w="1947100"/>
                <a:gridCol w="4943200"/>
                <a:gridCol w="4943200"/>
              </a:tblGrid>
              <a:tr h="7193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t/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Attributes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(Thuộc tính của HTML)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Properties</a:t>
                      </a:r>
                      <a:endParaRPr b="1"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(Thuộc tính đối tượng DOM)</a:t>
                      </a:r>
                      <a:endParaRPr b="1"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solidFill>
                      <a:srgbClr val="FCE5CD"/>
                    </a:solidFill>
                  </a:tcPr>
                </a:tc>
              </a:tr>
              <a:tr h="55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Nguồn gốc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Được khai báo trong HTML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Là phần của object JavaScript (DOM)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5535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Cách truy cập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element.getAttribute('href')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element.href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</a:tr>
              <a:tr h="68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thể cập nhật không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thể dùng </a:t>
                      </a: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setAttribute()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để cập nhật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Gán trực tiếp: 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element.href = '...'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/>
                </a:tc>
              </a:tr>
              <a:tr h="68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Đồng bộ hóa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Một số được đồng bộ với nhau, nhưng không phải tất cả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thể thay đổi độc lập với attribute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8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nào dùng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cần đọc dữ liệu gốc từ HTML hoặc xử lý không chuẩn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Khi thao tác trực tiếp với phần tử DOM trong script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  <a:tr h="6838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Ví dụ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input.getAttribute('value') 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→ giá trị ban đầu lúc render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600"/>
                        <a:buFont typeface="Arial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input.value 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→ giá trị hiện tại người dùng nhập</a:t>
                      </a:r>
                      <a:endParaRPr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/>
                </a:tc>
              </a:tr>
            </a:tbl>
          </a:graphicData>
        </a:graphic>
      </p:graphicFrame>
      <p:sp>
        <p:nvSpPr>
          <p:cNvPr id="106" name="Google Shape;106;g37492ef4dbf_0_17"/>
          <p:cNvSpPr txBox="1"/>
          <p:nvPr/>
        </p:nvSpPr>
        <p:spPr>
          <a:xfrm>
            <a:off x="179250" y="5861025"/>
            <a:ext cx="12012900" cy="8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Attributes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phản ánh nội dung HTML ban đầu, còn </a:t>
            </a:r>
            <a:r>
              <a:rPr b="1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properties</a:t>
            </a:r>
            <a:r>
              <a:rPr b="0" i="0" lang="en-US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phản ánh trạng thái hiện tại của phần tử trong DOM.</a:t>
            </a:r>
            <a:endParaRPr b="0" i="0" sz="2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7492ef4dbf_0_2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Cây Quan Hệ</a:t>
            </a:r>
            <a:endParaRPr/>
          </a:p>
        </p:txBody>
      </p:sp>
      <p:sp>
        <p:nvSpPr>
          <p:cNvPr id="112" name="Google Shape;112;g37492ef4dbf_0_26"/>
          <p:cNvSpPr txBox="1"/>
          <p:nvPr/>
        </p:nvSpPr>
        <p:spPr>
          <a:xfrm>
            <a:off x="444905" y="969550"/>
            <a:ext cx="25848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1700" lIns="123425" spcFirstLastPara="1" rIns="123425" wrap="square" tIns="61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3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 trực tiếp</a:t>
            </a:r>
            <a:endParaRPr b="0" i="0" sz="243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3" name="Google Shape;113;g37492ef4dbf_0_26"/>
          <p:cNvPicPr preferRelativeResize="0"/>
          <p:nvPr/>
        </p:nvPicPr>
        <p:blipFill rotWithShape="1">
          <a:blip r:embed="rId3">
            <a:alphaModFix/>
          </a:blip>
          <a:srcRect b="5500" l="5931" r="5939" t="22213"/>
          <a:stretch/>
        </p:blipFill>
        <p:spPr>
          <a:xfrm>
            <a:off x="273086" y="1485230"/>
            <a:ext cx="11645827" cy="5372771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g37492ef4dbf_0_26"/>
          <p:cNvSpPr txBox="1"/>
          <p:nvPr/>
        </p:nvSpPr>
        <p:spPr>
          <a:xfrm>
            <a:off x="3307797" y="969550"/>
            <a:ext cx="25848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1700" lIns="123425" spcFirstLastPara="1" rIns="123425" wrap="square" tIns="61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3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Hậu duệ</a:t>
            </a:r>
            <a:endParaRPr b="0" i="0" sz="243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g37492ef4dbf_0_26"/>
          <p:cNvSpPr txBox="1"/>
          <p:nvPr/>
        </p:nvSpPr>
        <p:spPr>
          <a:xfrm>
            <a:off x="6170687" y="969550"/>
            <a:ext cx="26997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1700" lIns="123425" spcFirstLastPara="1" rIns="123425" wrap="square" tIns="61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3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Cha trực tiếp</a:t>
            </a:r>
            <a:endParaRPr b="0" i="0" sz="243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g37492ef4dbf_0_26"/>
          <p:cNvSpPr txBox="1"/>
          <p:nvPr/>
        </p:nvSpPr>
        <p:spPr>
          <a:xfrm>
            <a:off x="9148708" y="969550"/>
            <a:ext cx="2598300" cy="498600"/>
          </a:xfrm>
          <a:prstGeom prst="rect">
            <a:avLst/>
          </a:prstGeom>
          <a:noFill/>
          <a:ln>
            <a:noFill/>
          </a:ln>
        </p:spPr>
        <p:txBody>
          <a:bodyPr anchorCtr="0" anchor="t" bIns="61700" lIns="123425" spcFirstLastPara="1" rIns="123425" wrap="square" tIns="61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243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Tổ tiên</a:t>
            </a:r>
            <a:endParaRPr b="0" i="0" sz="243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